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44"/>
          <p:cNvPicPr>
            <a:picLocks noChangeAspect="1"/>
          </p:cNvPicPr>
          <p:nvPr/>
        </p:nvPicPr>
        <p:blipFill>
          <a:blip r:embed="rId2"/>
          <a:srcRect t="5357" b="11998"/>
          <a:stretch>
            <a:fillRect/>
          </a:stretch>
        </p:blipFill>
        <p:spPr>
          <a:xfrm>
            <a:off x="-9525" y="2540"/>
            <a:ext cx="12205335" cy="372237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4005065"/>
            <a:ext cx="11406716" cy="835224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170" tIns="46990" rIns="90170" bIns="0" anchor="b"/>
          <a:lstStyle>
            <a:lvl1pPr marL="0" indent="0" algn="ctr" defTabSz="914400" eaLnBrk="1" hangingPunct="1">
              <a:buFont typeface="Arial" pitchFamily="34" charset="0"/>
              <a:buNone/>
              <a:defRPr sz="4800"/>
            </a:lvl1pPr>
          </a:lstStyle>
          <a:p>
            <a:pPr lvl="0"/>
            <a:r>
              <a:rPr lang="zh-CN" noProof="0" dirty="0" smtClean="0">
                <a:sym typeface="Arial" pitchFamily="34" charset="0"/>
              </a:rPr>
              <a:t>单击此处编辑母版标题样式</a:t>
            </a:r>
            <a:endParaRPr lang="zh-CN" noProof="0" dirty="0" smtClean="0">
              <a:sym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6184" y="4855496"/>
            <a:ext cx="11402483" cy="58972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170" tIns="0" rIns="90170" bIns="46990">
            <a:normAutofit/>
          </a:bodyPr>
          <a:lstStyle>
            <a:lvl1pPr marL="0" indent="0" algn="ctr" defTabSz="914400">
              <a:spcBef>
                <a:spcPct val="0"/>
              </a:spcBef>
              <a:buFont typeface="Arial" pitchFamily="34" charset="0"/>
              <a:buNone/>
              <a:defRPr sz="2800">
                <a:solidFill>
                  <a:srgbClr val="5BAD49"/>
                </a:solidFill>
              </a:defRPr>
            </a:lvl1pPr>
          </a:lstStyle>
          <a:p>
            <a:pPr lvl="0"/>
            <a:r>
              <a:rPr lang="zh-CN" noProof="0" dirty="0" smtClean="0">
                <a:sym typeface="Arial" pitchFamily="34" charset="0"/>
              </a:rPr>
              <a:t>单击此处编辑母版副标题样式</a:t>
            </a:r>
            <a:endParaRPr lang="zh-CN" noProof="0" dirty="0" smtClean="0">
              <a:sym typeface="Arial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  <p:sp>
        <p:nvSpPr>
          <p:cNvPr id="8" name="Oval 3"/>
          <p:cNvSpPr/>
          <p:nvPr/>
        </p:nvSpPr>
        <p:spPr>
          <a:xfrm>
            <a:off x="10167620" y="186690"/>
            <a:ext cx="1225550" cy="1223963"/>
          </a:xfrm>
          <a:prstGeom prst="ellipse">
            <a:avLst/>
          </a:prstGeom>
          <a:solidFill>
            <a:srgbClr val="99CC00">
              <a:alpha val="58823"/>
            </a:srgbClr>
          </a:solidFill>
          <a:ln w="9525">
            <a:noFill/>
          </a:ln>
        </p:spPr>
        <p:txBody>
          <a:bodyPr wrap="none" anchor="ctr"/>
          <a:lstStyle/>
          <a:p>
            <a:pPr lvl="0" algn="ctr" eaLnBrk="1" hangingPunct="1"/>
            <a:endParaRPr lang="zh-CN" altLang="zh-CN" dirty="0">
              <a:solidFill>
                <a:srgbClr val="5BAD49"/>
              </a:solidFill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9" name="Picture 7" descr="44445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7633" y="674053"/>
            <a:ext cx="1084262" cy="342900"/>
          </a:xfrm>
          <a:prstGeom prst="rect">
            <a:avLst/>
          </a:prstGeom>
          <a:noFill/>
          <a:ln w="9525">
            <a:noFill/>
            <a:miter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  <p:sp>
        <p:nvSpPr>
          <p:cNvPr id="6" name="内容占位符 6"/>
          <p:cNvSpPr>
            <a:spLocks noGrp="1"/>
          </p:cNvSpPr>
          <p:nvPr>
            <p:ph sz="quarter" idx="13"/>
          </p:nvPr>
        </p:nvSpPr>
        <p:spPr>
          <a:xfrm>
            <a:off x="838200" y="620688"/>
            <a:ext cx="10515600" cy="5367362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22800"/>
            <a:ext cx="10515600" cy="4665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345953"/>
            <a:ext cx="1092322" cy="1092322"/>
          </a:xfrm>
          <a:prstGeom prst="rect">
            <a:avLst/>
          </a:prstGeom>
        </p:spPr>
      </p:pic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3" descr="#wm#_20_07_110_11001_a_1_14#clear#"/>
          <p:cNvSpPr>
            <a:spLocks noChangeArrowheads="1"/>
          </p:cNvSpPr>
          <p:nvPr/>
        </p:nvSpPr>
        <p:spPr bwMode="auto">
          <a:xfrm>
            <a:off x="2946400" y="2204865"/>
            <a:ext cx="9245600" cy="1062210"/>
          </a:xfrm>
          <a:prstGeom prst="rect">
            <a:avLst/>
          </a:prstGeom>
          <a:solidFill>
            <a:srgbClr val="5BAD4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16000" tIns="0" bIns="3600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endParaRPr lang="en-US" altLang="zh-CN" sz="3600" dirty="0">
              <a:solidFill>
                <a:schemeClr val="bg1"/>
              </a:solidFill>
              <a:latin typeface="Arial" pitchFamily="34" charset="0"/>
              <a:ea typeface="黑体" pitchFamily="49" charset="-122"/>
            </a:endParaRPr>
          </a:p>
        </p:txBody>
      </p:sp>
      <p:sp>
        <p:nvSpPr>
          <p:cNvPr id="8" name="任意多边形 7" descr="#wm#_20_07_110_11001_e_1_1#clear#"/>
          <p:cNvSpPr>
            <a:spLocks noChangeArrowheads="1"/>
          </p:cNvSpPr>
          <p:nvPr/>
        </p:nvSpPr>
        <p:spPr bwMode="auto">
          <a:xfrm>
            <a:off x="3141134" y="1916380"/>
            <a:ext cx="1354401" cy="1407847"/>
          </a:xfrm>
          <a:custGeom>
            <a:avLst/>
            <a:gdLst>
              <a:gd name="T0" fmla="*/ 0 w 993531"/>
              <a:gd name="T1" fmla="*/ 0 h 1011115"/>
              <a:gd name="T2" fmla="*/ 994263 w 993531"/>
              <a:gd name="T3" fmla="*/ 0 h 1011115"/>
              <a:gd name="T4" fmla="*/ 497132 w 993531"/>
              <a:gd name="T5" fmla="*/ 1011481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rgbClr val="92CB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360000" anchor="ctr"/>
          <a:lstStyle>
            <a:lvl1pPr>
              <a:spcBef>
                <a:spcPct val="20000"/>
              </a:spcBef>
              <a:buChar char="•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  <a:buFontTx/>
              <a:buNone/>
            </a:pPr>
            <a:endParaRPr lang="en-US" altLang="zh-CN" sz="4400" dirty="0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95536" y="2204865"/>
            <a:ext cx="7696464" cy="1063935"/>
          </a:xfrm>
        </p:spPr>
        <p:txBody>
          <a:bodyPr anchor="ctr" anchorCtr="0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495536" y="3286800"/>
            <a:ext cx="7662864" cy="1188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1" y="548681"/>
            <a:ext cx="10515600" cy="99764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44776"/>
            <a:ext cx="5156200" cy="435485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44776"/>
            <a:ext cx="5156200" cy="435485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5112600" cy="862543"/>
          </a:xfr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455336"/>
            <a:ext cx="5112600" cy="3709968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  <a:lvl2pPr algn="l">
              <a:defRPr sz="2000">
                <a:solidFill>
                  <a:schemeClr val="tx2"/>
                </a:solidFill>
              </a:defRPr>
            </a:lvl2pPr>
            <a:lvl3pPr algn="l">
              <a:defRPr sz="1800">
                <a:solidFill>
                  <a:schemeClr val="tx2"/>
                </a:solidFill>
              </a:defRPr>
            </a:lvl3pPr>
            <a:lvl4pPr algn="l">
              <a:defRPr sz="1800">
                <a:solidFill>
                  <a:schemeClr val="tx2"/>
                </a:solidFill>
              </a:defRPr>
            </a:lvl4pPr>
            <a:lvl5pPr algn="l"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22608" y="1556792"/>
            <a:ext cx="5131191" cy="862543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22608" y="2455336"/>
            <a:ext cx="5131191" cy="3709968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  <a:lvl2pPr marL="898525" indent="-285750" algn="l">
              <a:defRPr sz="2000">
                <a:solidFill>
                  <a:schemeClr val="tx2"/>
                </a:solidFill>
              </a:defRPr>
            </a:lvl2pPr>
            <a:lvl3pPr algn="l">
              <a:defRPr sz="1800">
                <a:solidFill>
                  <a:schemeClr val="tx2"/>
                </a:solidFill>
              </a:defRPr>
            </a:lvl3pPr>
            <a:lvl4pPr algn="l">
              <a:defRPr sz="1800">
                <a:solidFill>
                  <a:schemeClr val="tx2"/>
                </a:solidFill>
              </a:defRPr>
            </a:lvl4pPr>
            <a:lvl5pPr algn="l"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标题 12"/>
          <p:cNvSpPr>
            <a:spLocks noGrp="1"/>
          </p:cNvSpPr>
          <p:nvPr>
            <p:ph type="title"/>
          </p:nvPr>
        </p:nvSpPr>
        <p:spPr>
          <a:xfrm>
            <a:off x="838200" y="391295"/>
            <a:ext cx="10515601" cy="87746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946400" y="2132856"/>
            <a:ext cx="9245600" cy="1134219"/>
          </a:xfrm>
          <a:prstGeom prst="rect">
            <a:avLst/>
          </a:prstGeom>
          <a:solidFill>
            <a:srgbClr val="5BAD4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16000" tIns="0" bIns="3600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endParaRPr lang="en-US" altLang="zh-CN" sz="3600" dirty="0">
              <a:solidFill>
                <a:schemeClr val="bg1"/>
              </a:solidFill>
              <a:latin typeface="Arial" pitchFamily="34" charset="0"/>
              <a:ea typeface="黑体" pitchFamily="49" charset="-122"/>
            </a:endParaRPr>
          </a:p>
        </p:txBody>
      </p:sp>
      <p:sp>
        <p:nvSpPr>
          <p:cNvPr id="4" name="任意多边形 3"/>
          <p:cNvSpPr>
            <a:spLocks noChangeArrowheads="1"/>
          </p:cNvSpPr>
          <p:nvPr/>
        </p:nvSpPr>
        <p:spPr bwMode="auto">
          <a:xfrm>
            <a:off x="3141134" y="1966149"/>
            <a:ext cx="1325033" cy="1358077"/>
          </a:xfrm>
          <a:custGeom>
            <a:avLst/>
            <a:gdLst>
              <a:gd name="T0" fmla="*/ 0 w 993531"/>
              <a:gd name="T1" fmla="*/ 0 h 1011115"/>
              <a:gd name="T2" fmla="*/ 994263 w 993531"/>
              <a:gd name="T3" fmla="*/ 0 h 1011115"/>
              <a:gd name="T4" fmla="*/ 497132 w 993531"/>
              <a:gd name="T5" fmla="*/ 1011481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rgbClr val="92CB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360000" anchor="ctr"/>
          <a:lstStyle>
            <a:lvl1pPr>
              <a:spcBef>
                <a:spcPct val="20000"/>
              </a:spcBef>
              <a:buChar char="•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BAD49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algn="ctr" eaLnBrk="1" hangingPunct="1">
              <a:spcBef>
                <a:spcPts val="2400"/>
              </a:spcBef>
              <a:buClr>
                <a:schemeClr val="accent1"/>
              </a:buClr>
              <a:buSzPct val="60000"/>
              <a:buFontTx/>
              <a:buNone/>
            </a:pPr>
            <a:endParaRPr lang="en-US" altLang="zh-CN" sz="4400" dirty="0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00800" y="2132856"/>
            <a:ext cx="7891200" cy="1135944"/>
          </a:xfr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4301067" y="3286800"/>
            <a:ext cx="7857600" cy="165436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  <a:lvl2pPr marL="457200" indent="0">
              <a:buNone/>
              <a:defRPr>
                <a:solidFill>
                  <a:schemeClr val="tx2"/>
                </a:solidFill>
              </a:defRPr>
            </a:lvl2pPr>
            <a:lvl3pPr marL="914400" indent="0">
              <a:buNone/>
              <a:defRPr>
                <a:solidFill>
                  <a:schemeClr val="tx2"/>
                </a:solidFill>
              </a:defRPr>
            </a:lvl3pPr>
            <a:lvl4pPr marL="1371600" indent="0">
              <a:buNone/>
              <a:defRPr>
                <a:solidFill>
                  <a:schemeClr val="tx2"/>
                </a:solidFill>
              </a:defRPr>
            </a:lvl4pPr>
            <a:lvl5pPr marL="1828800" indent="0"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693875" y="1052736"/>
            <a:ext cx="5946741" cy="64807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03979" y="1772816"/>
            <a:ext cx="5472608" cy="399774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Picture 7" descr="#wm#_20_08_*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732322" y="-427803"/>
            <a:ext cx="727357" cy="1583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图片占位符 2"/>
          <p:cNvSpPr>
            <a:spLocks noGrp="1"/>
          </p:cNvSpPr>
          <p:nvPr>
            <p:ph type="pic" idx="1"/>
          </p:nvPr>
        </p:nvSpPr>
        <p:spPr>
          <a:xfrm>
            <a:off x="1360867" y="1052736"/>
            <a:ext cx="3871037" cy="47178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514351"/>
            <a:ext cx="2628900" cy="5673725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514351"/>
            <a:ext cx="7683500" cy="56737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1847528" y="391295"/>
            <a:ext cx="9506273" cy="877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smtClean="0">
                <a:sym typeface="Arial" pitchFamily="34" charset="0"/>
              </a:rPr>
              <a:t>单击此处编辑母版标题样式</a:t>
            </a:r>
            <a:endParaRPr lang="zh-CN" smtClean="0">
              <a:sym typeface="Arial" pitchFamily="34" charset="0"/>
            </a:endParaRP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522413"/>
            <a:ext cx="105156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lvl="0"/>
            <a:r>
              <a:rPr lang="zh-CN" dirty="0" smtClean="0">
                <a:sym typeface="Arial" pitchFamily="34" charset="0"/>
              </a:rPr>
              <a:t>单击此处编辑母版文本样式</a:t>
            </a:r>
            <a:endParaRPr lang="zh-CN" dirty="0" smtClean="0">
              <a:sym typeface="Arial" pitchFamily="34" charset="0"/>
            </a:endParaRPr>
          </a:p>
          <a:p>
            <a:pPr lvl="1"/>
            <a:r>
              <a:rPr lang="zh-CN" dirty="0" smtClean="0">
                <a:sym typeface="Arial" pitchFamily="34" charset="0"/>
              </a:rPr>
              <a:t>第二级</a:t>
            </a:r>
            <a:endParaRPr lang="zh-CN" dirty="0" smtClean="0">
              <a:sym typeface="Arial" pitchFamily="34" charset="0"/>
            </a:endParaRPr>
          </a:p>
          <a:p>
            <a:pPr lvl="2"/>
            <a:r>
              <a:rPr lang="zh-CN" dirty="0" smtClean="0">
                <a:sym typeface="Arial" pitchFamily="34" charset="0"/>
              </a:rPr>
              <a:t>第三级</a:t>
            </a:r>
            <a:endParaRPr lang="zh-CN" dirty="0" smtClean="0">
              <a:sym typeface="Arial" pitchFamily="34" charset="0"/>
            </a:endParaRPr>
          </a:p>
          <a:p>
            <a:pPr lvl="3"/>
            <a:r>
              <a:rPr lang="zh-CN" dirty="0" smtClean="0">
                <a:sym typeface="Arial" pitchFamily="34" charset="0"/>
              </a:rPr>
              <a:t>第四级</a:t>
            </a:r>
            <a:endParaRPr lang="zh-CN" dirty="0" smtClean="0">
              <a:sym typeface="Arial" pitchFamily="34" charset="0"/>
            </a:endParaRPr>
          </a:p>
          <a:p>
            <a:pPr lvl="4"/>
            <a:r>
              <a:rPr lang="zh-CN" dirty="0" smtClean="0">
                <a:sym typeface="Arial" pitchFamily="34" charset="0"/>
              </a:rPr>
              <a:t>第五级</a:t>
            </a:r>
            <a:endParaRPr lang="zh-CN" dirty="0" smtClean="0">
              <a:sym typeface="Arial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06F5-1743-4670-B80E-A44DBF993F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99C69-C23A-4640-8AB2-8317B8600B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marL="95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5BAD49"/>
          </a:solidFill>
          <a:latin typeface="Arial" pitchFamily="34" charset="0"/>
          <a:ea typeface="黑体" pitchFamily="49" charset="-122"/>
          <a:cs typeface="+mj-cs"/>
          <a:sym typeface="Arial" pitchFamily="34" charset="0"/>
        </a:defRPr>
      </a:lvl1pPr>
      <a:lvl2pPr marL="95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2pPr>
      <a:lvl3pPr marL="95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3pPr>
      <a:lvl4pPr marL="95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4pPr>
      <a:lvl5pPr marL="95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5pPr>
      <a:lvl6pPr marL="4667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6pPr>
      <a:lvl7pPr marL="9239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7pPr>
      <a:lvl8pPr marL="13811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8pPr>
      <a:lvl9pPr marL="1838325" indent="-9525"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5BAD49"/>
          </a:solidFill>
          <a:latin typeface="Arial" pitchFamily="34" charset="0"/>
          <a:ea typeface="黑体" pitchFamily="49" charset="-122"/>
          <a:sym typeface="Arial" pitchFamily="34" charset="0"/>
        </a:defRPr>
      </a:lvl9pPr>
    </p:titleStyle>
    <p:bodyStyle>
      <a:lvl1pPr marL="342900" indent="-342900" algn="l" defTabSz="685800" rtl="0" fontAlgn="base">
        <a:spcBef>
          <a:spcPts val="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808080"/>
          </a:solidFill>
          <a:latin typeface="Arial" pitchFamily="34" charset="0"/>
          <a:ea typeface="黑体" pitchFamily="49" charset="-122"/>
          <a:cs typeface="+mn-cs"/>
          <a:sym typeface="Arial" pitchFamily="34" charset="0"/>
        </a:defRPr>
      </a:lvl1pPr>
      <a:lvl2pPr marL="742950" indent="-285750" algn="l" defTabSz="685800" rtl="0" eaLnBrk="0" fontAlgn="base" hangingPunct="0">
        <a:spcBef>
          <a:spcPts val="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808080"/>
          </a:solidFill>
          <a:latin typeface="Arial" pitchFamily="34" charset="0"/>
          <a:ea typeface="黑体" pitchFamily="49" charset="-122"/>
          <a:cs typeface="+mn-cs"/>
          <a:sym typeface="Arial" pitchFamily="34" charset="0"/>
        </a:defRPr>
      </a:lvl2pPr>
      <a:lvl3pPr marL="1200150" indent="-285750" algn="l" defTabSz="685800" rtl="0" eaLnBrk="0" fontAlgn="base" hangingPunct="0">
        <a:spcBef>
          <a:spcPts val="0"/>
        </a:spcBef>
        <a:spcAft>
          <a:spcPct val="0"/>
        </a:spcAft>
        <a:buFont typeface="Arial" pitchFamily="34" charset="0"/>
        <a:buChar char="•"/>
        <a:defRPr kern="1200">
          <a:solidFill>
            <a:srgbClr val="808080"/>
          </a:solidFill>
          <a:latin typeface="Arial" pitchFamily="34" charset="0"/>
          <a:ea typeface="黑体" pitchFamily="49" charset="-122"/>
          <a:cs typeface="+mn-cs"/>
          <a:sym typeface="Arial" pitchFamily="34" charset="0"/>
        </a:defRPr>
      </a:lvl3pPr>
      <a:lvl4pPr marL="1657350" indent="-285750" algn="l" defTabSz="685800" rtl="0" eaLnBrk="0" fontAlgn="base" hangingPunct="0">
        <a:spcBef>
          <a:spcPts val="0"/>
        </a:spcBef>
        <a:spcAft>
          <a:spcPct val="0"/>
        </a:spcAft>
        <a:buFont typeface="Arial" pitchFamily="34" charset="0"/>
        <a:buChar char="•"/>
        <a:defRPr kern="1200">
          <a:solidFill>
            <a:srgbClr val="808080"/>
          </a:solidFill>
          <a:latin typeface="Arial" pitchFamily="34" charset="0"/>
          <a:ea typeface="黑体" pitchFamily="49" charset="-122"/>
          <a:cs typeface="+mn-cs"/>
          <a:sym typeface="Arial" pitchFamily="34" charset="0"/>
        </a:defRPr>
      </a:lvl4pPr>
      <a:lvl5pPr marL="2114550" indent="-285750" algn="l" defTabSz="685800" rtl="0" eaLnBrk="0" fontAlgn="base" hangingPunct="0">
        <a:spcBef>
          <a:spcPts val="0"/>
        </a:spcBef>
        <a:spcAft>
          <a:spcPct val="0"/>
        </a:spcAft>
        <a:buFont typeface="Arial" pitchFamily="34" charset="0"/>
        <a:buChar char="•"/>
        <a:defRPr kern="1200">
          <a:solidFill>
            <a:srgbClr val="808080"/>
          </a:solidFill>
          <a:latin typeface="Arial" pitchFamily="34" charset="0"/>
          <a:ea typeface="黑体" pitchFamily="49" charset="-122"/>
          <a:cs typeface="+mn-cs"/>
          <a:sym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52170" y="4328795"/>
            <a:ext cx="11001375" cy="1005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6000" b="1"/>
              <a:t>专题二   中国古代经济</a:t>
            </a:r>
            <a:r>
              <a:rPr lang="zh-CN" altLang="zh-CN" sz="6000" b="1">
                <a:sym typeface="+mn-ea"/>
              </a:rPr>
              <a:t>的发展</a:t>
            </a:r>
            <a:endParaRPr lang="zh-CN" altLang="zh-CN" sz="6000" b="1"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4925" y="1032510"/>
            <a:ext cx="12004675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明清：</a:t>
            </a:r>
            <a:r>
              <a:rPr lang="zh-CN" altLang="en-US" sz="3600">
                <a:solidFill>
                  <a:srgbClr val="FF0000"/>
                </a:solidFill>
              </a:rPr>
              <a:t>明朝</a:t>
            </a:r>
            <a:r>
              <a:rPr lang="zh-CN" altLang="en-US" sz="3600">
                <a:solidFill>
                  <a:schemeClr val="tx1"/>
                </a:solidFill>
              </a:rPr>
              <a:t>后期实行</a:t>
            </a:r>
            <a:r>
              <a:rPr lang="en-US" altLang="zh-CN" sz="3600">
                <a:solidFill>
                  <a:schemeClr val="tx1"/>
                </a:solidFill>
              </a:rPr>
              <a:t>”</a:t>
            </a:r>
            <a:r>
              <a:rPr lang="zh-CN" altLang="en-US" sz="3600">
                <a:solidFill>
                  <a:srgbClr val="FF0000"/>
                </a:solidFill>
              </a:rPr>
              <a:t>海禁</a:t>
            </a:r>
            <a:r>
              <a:rPr lang="en-US" altLang="zh-CN" sz="3600">
                <a:solidFill>
                  <a:schemeClr val="tx1"/>
                </a:solidFill>
              </a:rPr>
              <a:t>“</a:t>
            </a:r>
            <a:r>
              <a:rPr lang="zh-CN" altLang="en-US" sz="3600">
                <a:solidFill>
                  <a:schemeClr val="tx1"/>
                </a:solidFill>
              </a:rPr>
              <a:t>政策、</a:t>
            </a:r>
            <a:r>
              <a:rPr lang="zh-CN" altLang="en-US" sz="3600">
                <a:solidFill>
                  <a:srgbClr val="FF0000"/>
                </a:solidFill>
              </a:rPr>
              <a:t>清</a:t>
            </a:r>
            <a:r>
              <a:rPr lang="zh-CN" altLang="en-US" sz="3600">
                <a:solidFill>
                  <a:schemeClr val="tx1"/>
                </a:solidFill>
              </a:rPr>
              <a:t>政府实行</a:t>
            </a:r>
            <a:r>
              <a:rPr lang="en-US" altLang="zh-CN" sz="3600">
                <a:solidFill>
                  <a:schemeClr val="tx1"/>
                </a:solidFill>
              </a:rPr>
              <a:t>”</a:t>
            </a:r>
            <a:r>
              <a:rPr lang="zh-CN" altLang="en-US" sz="3600">
                <a:solidFill>
                  <a:srgbClr val="FF0000"/>
                </a:solidFill>
              </a:rPr>
              <a:t>闭关锁国</a:t>
            </a:r>
            <a:r>
              <a:rPr lang="en-US" altLang="zh-CN" sz="3600">
                <a:solidFill>
                  <a:schemeClr val="tx1"/>
                </a:solidFill>
              </a:rPr>
              <a:t>“</a:t>
            </a:r>
            <a:r>
              <a:rPr lang="zh-CN" altLang="en-US" sz="3600">
                <a:solidFill>
                  <a:schemeClr val="tx1"/>
                </a:solidFill>
              </a:rPr>
              <a:t>政策，严格</a:t>
            </a:r>
            <a:r>
              <a:rPr lang="zh-CN" altLang="en-US" sz="3600">
                <a:solidFill>
                  <a:srgbClr val="FF0000"/>
                </a:solidFill>
              </a:rPr>
              <a:t>限制</a:t>
            </a:r>
            <a:r>
              <a:rPr lang="zh-CN" altLang="en-US" sz="3600">
                <a:solidFill>
                  <a:schemeClr val="tx1"/>
                </a:solidFill>
              </a:rPr>
              <a:t>对外贸易。</a:t>
            </a:r>
            <a:endParaRPr lang="zh-CN" altLang="en-US" sz="360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-12065" y="2348865"/>
            <a:ext cx="12004675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在一定时期起到了巩固统治、自我保护的作用，但是使中国与世隔绝，逐渐落后于世界</a:t>
            </a:r>
            <a:endParaRPr lang="zh-CN" altLang="en-US" sz="3600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-12065" y="3899535"/>
            <a:ext cx="12004675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在中国封建社会的发展过程中，历代统治者始终是采取</a:t>
            </a:r>
            <a:r>
              <a:rPr lang="en-US" altLang="zh-CN" sz="3600">
                <a:solidFill>
                  <a:schemeClr val="tx1"/>
                </a:solidFill>
              </a:rPr>
              <a:t>“</a:t>
            </a:r>
            <a:r>
              <a:rPr lang="zh-CN" altLang="en-US" sz="3600">
                <a:solidFill>
                  <a:schemeClr val="tx1"/>
                </a:solidFill>
              </a:rPr>
              <a:t>重农抑商</a:t>
            </a:r>
            <a:r>
              <a:rPr lang="en-US" altLang="zh-CN" sz="3600">
                <a:solidFill>
                  <a:schemeClr val="tx1"/>
                </a:solidFill>
              </a:rPr>
              <a:t>”</a:t>
            </a:r>
            <a:r>
              <a:rPr lang="zh-CN" altLang="en-US" sz="3600">
                <a:solidFill>
                  <a:schemeClr val="tx1"/>
                </a:solidFill>
              </a:rPr>
              <a:t>（重本抑末）的经济政策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中国社会的发展，农业始终是基础，始终要关注民生问题</a:t>
            </a:r>
            <a:endParaRPr lang="zh-CN" altLang="en-US" sz="3600">
              <a:solidFill>
                <a:schemeClr val="tx1"/>
              </a:solidFill>
            </a:endParaRPr>
          </a:p>
          <a:p>
            <a:endParaRPr lang="zh-CN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33350" y="14605"/>
            <a:ext cx="11936095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800" b="1">
                <a:solidFill>
                  <a:srgbClr val="FF0000"/>
                </a:solidFill>
              </a:rPr>
              <a:t>古代经济重心的南移</a:t>
            </a:r>
            <a:endParaRPr lang="zh-CN" altLang="en-US" sz="48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85900" y="631825"/>
            <a:ext cx="430085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历程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34925" y="1291590"/>
            <a:ext cx="12004675" cy="1737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魏晋南北朝：开发江南地区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唐朝中后期：开始南移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南宋：           经济重心转移到南方</a:t>
            </a:r>
            <a:endParaRPr lang="zh-CN" altLang="en-US" sz="3600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-4445" y="3328035"/>
            <a:ext cx="116205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/>
              <a:t>北魏不断南迁的原因？</a:t>
            </a:r>
            <a:endParaRPr lang="zh-CN" altLang="en-US" sz="4400" b="1"/>
          </a:p>
        </p:txBody>
      </p:sp>
      <p:sp>
        <p:nvSpPr>
          <p:cNvPr id="9" name="文本框 8"/>
          <p:cNvSpPr txBox="1"/>
          <p:nvPr/>
        </p:nvSpPr>
        <p:spPr>
          <a:xfrm>
            <a:off x="137795" y="4083685"/>
            <a:ext cx="11620500" cy="2834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西方少数民族的入侵</a:t>
            </a:r>
            <a:endParaRPr lang="zh-CN" altLang="en-US" sz="3600"/>
          </a:p>
          <a:p>
            <a:r>
              <a:rPr lang="zh-CN" altLang="en-US" sz="3600"/>
              <a:t>北方战乱频繁、社会动荡不安</a:t>
            </a:r>
            <a:endParaRPr lang="zh-CN" altLang="en-US" sz="3600"/>
          </a:p>
          <a:p>
            <a:r>
              <a:rPr lang="zh-CN" altLang="en-US" sz="3600"/>
              <a:t>南方相对稳定，自然条件优越</a:t>
            </a:r>
            <a:endParaRPr lang="zh-CN" altLang="en-US" sz="3600"/>
          </a:p>
          <a:p>
            <a:r>
              <a:rPr lang="zh-CN" altLang="en-US" sz="3600"/>
              <a:t>中原先进文化的吸引</a:t>
            </a:r>
            <a:endParaRPr lang="zh-CN" altLang="en-US" sz="3600"/>
          </a:p>
          <a:p>
            <a:r>
              <a:rPr lang="zh-CN" altLang="en-US" sz="3600"/>
              <a:t>统治中原地区的需要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378960" y="14605"/>
            <a:ext cx="1879600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800" b="1">
                <a:solidFill>
                  <a:srgbClr val="FF0000"/>
                </a:solidFill>
              </a:rPr>
              <a:t>农业</a:t>
            </a:r>
            <a:endParaRPr lang="zh-CN" altLang="en-US" sz="48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06880" y="497840"/>
            <a:ext cx="51435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生产工具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34925" y="1240155"/>
            <a:ext cx="12004675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石器（原始社会）</a:t>
            </a:r>
            <a:r>
              <a:rPr lang="en-US" altLang="zh-CN" sz="3600"/>
              <a:t>—</a:t>
            </a:r>
            <a:r>
              <a:rPr lang="zh-CN" altLang="en-US" sz="3600"/>
              <a:t>青铜农具（商周时期）</a:t>
            </a:r>
            <a:r>
              <a:rPr lang="en-US" altLang="zh-CN" sz="3600"/>
              <a:t>—</a:t>
            </a:r>
            <a:r>
              <a:rPr lang="zh-CN" altLang="en-US" sz="3600"/>
              <a:t>铁犁牛耕（春秋时期开始，战国时期推广）</a:t>
            </a:r>
            <a:r>
              <a:rPr lang="en-US" altLang="zh-CN" sz="3600"/>
              <a:t>—</a:t>
            </a:r>
            <a:r>
              <a:rPr lang="zh-CN" altLang="en-US" sz="3600"/>
              <a:t>曲辕犁、筒车（唐朝）</a:t>
            </a:r>
            <a:endParaRPr lang="zh-CN" altLang="en-US" sz="3600"/>
          </a:p>
        </p:txBody>
      </p:sp>
      <p:sp>
        <p:nvSpPr>
          <p:cNvPr id="9" name="文本框 8"/>
          <p:cNvSpPr txBox="1"/>
          <p:nvPr/>
        </p:nvSpPr>
        <p:spPr>
          <a:xfrm>
            <a:off x="1548130" y="3208655"/>
            <a:ext cx="223583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水利工程</a:t>
            </a:r>
            <a:endParaRPr lang="zh-CN" altLang="en-US" sz="3600" b="1"/>
          </a:p>
        </p:txBody>
      </p:sp>
      <p:sp>
        <p:nvSpPr>
          <p:cNvPr id="10" name="文本框 9"/>
          <p:cNvSpPr txBox="1"/>
          <p:nvPr/>
        </p:nvSpPr>
        <p:spPr>
          <a:xfrm>
            <a:off x="38100" y="3798570"/>
            <a:ext cx="12131040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大禹治水（原始社会）</a:t>
            </a:r>
            <a:r>
              <a:rPr lang="en-US" altLang="zh-CN" sz="3600"/>
              <a:t>—</a:t>
            </a:r>
            <a:r>
              <a:rPr lang="zh-CN" altLang="en-US" sz="3600"/>
              <a:t>都江堰（战国时期李冰）</a:t>
            </a:r>
            <a:endParaRPr lang="zh-CN" altLang="en-US" sz="3600"/>
          </a:p>
          <a:p>
            <a:r>
              <a:rPr lang="en-US" altLang="zh-CN" sz="3600"/>
              <a:t>—</a:t>
            </a:r>
            <a:r>
              <a:rPr lang="zh-CN" altLang="en-US" sz="3600"/>
              <a:t>灵渠（秦始皇）</a:t>
            </a:r>
            <a:r>
              <a:rPr lang="en-US" altLang="zh-CN" sz="3600"/>
              <a:t>—</a:t>
            </a:r>
            <a:r>
              <a:rPr lang="zh-CN" altLang="en-US" sz="3600"/>
              <a:t>隋朝大运河</a:t>
            </a:r>
            <a:r>
              <a:rPr lang="en-US" altLang="zh-CN" sz="3600"/>
              <a:t>—</a:t>
            </a:r>
            <a:r>
              <a:rPr lang="zh-CN" altLang="en-US" sz="3600"/>
              <a:t>会通河、通惠河（元朝）</a:t>
            </a:r>
            <a:endParaRPr lang="zh-CN" altLang="en-US" sz="3600"/>
          </a:p>
        </p:txBody>
      </p:sp>
    </p:spTree>
    <p:custDataLst>
      <p:tags r:id="rId1"/>
    </p:custData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566545" y="428625"/>
            <a:ext cx="299656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主要农作物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84455" y="1040130"/>
            <a:ext cx="11941810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最早种植水稻（河姆渡）</a:t>
            </a:r>
            <a:r>
              <a:rPr lang="en-US" altLang="zh-CN" sz="3600">
                <a:solidFill>
                  <a:srgbClr val="FF0000"/>
                </a:solidFill>
              </a:rPr>
              <a:t>,</a:t>
            </a:r>
            <a:r>
              <a:rPr lang="zh-CN" altLang="en-US" sz="3600">
                <a:solidFill>
                  <a:srgbClr val="FF0000"/>
                </a:solidFill>
              </a:rPr>
              <a:t>最早种植粟和蔬菜（半坡）</a:t>
            </a:r>
            <a:r>
              <a:rPr lang="en-US" altLang="zh-CN" sz="3600"/>
              <a:t>,</a:t>
            </a:r>
            <a:endParaRPr lang="en-US" altLang="zh-CN" sz="3600"/>
          </a:p>
          <a:p>
            <a:r>
              <a:rPr lang="zh-CN" altLang="en-US" sz="3600"/>
              <a:t>从西域引进葡萄、石榴、胡萝卜等农作物（汉朝丝绸之路）</a:t>
            </a:r>
            <a:endParaRPr lang="zh-CN" altLang="en-US" sz="3600"/>
          </a:p>
          <a:p>
            <a:r>
              <a:rPr lang="zh-CN" altLang="zh-CN" sz="3600"/>
              <a:t>北宋引进占城稻，南宋时太湖流域成为全国重要的粮仓</a:t>
            </a:r>
            <a:r>
              <a:rPr lang="en-US" altLang="zh-CN" sz="3600"/>
              <a:t>,</a:t>
            </a:r>
            <a:endParaRPr lang="en-US" altLang="zh-CN" sz="3600"/>
          </a:p>
          <a:p>
            <a:r>
              <a:rPr lang="zh-CN" altLang="zh-CN" sz="3600"/>
              <a:t>明代引进玉米、甘薯、马铃薯、花生等</a:t>
            </a:r>
            <a:endParaRPr lang="zh-CN" altLang="zh-CN" sz="3600"/>
          </a:p>
        </p:txBody>
      </p:sp>
      <p:sp>
        <p:nvSpPr>
          <p:cNvPr id="2" name="文本框 1"/>
          <p:cNvSpPr txBox="1"/>
          <p:nvPr/>
        </p:nvSpPr>
        <p:spPr>
          <a:xfrm>
            <a:off x="1638300" y="3879215"/>
            <a:ext cx="299656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农学著作</a:t>
            </a:r>
            <a:endParaRPr lang="zh-CN" altLang="en-US" sz="3600" b="1"/>
          </a:p>
        </p:txBody>
      </p:sp>
      <p:sp>
        <p:nvSpPr>
          <p:cNvPr id="3" name="文本框 2"/>
          <p:cNvSpPr txBox="1"/>
          <p:nvPr/>
        </p:nvSpPr>
        <p:spPr>
          <a:xfrm>
            <a:off x="54610" y="4533265"/>
            <a:ext cx="12058650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《齐民要术》：北朝贾思勰著，我国现存第一部完整的农业科学著作；</a:t>
            </a:r>
            <a:endParaRPr lang="zh-CN" altLang="en-US" sz="3600"/>
          </a:p>
          <a:p>
            <a:r>
              <a:rPr lang="zh-CN" altLang="en-US" sz="3600"/>
              <a:t>《天工开物》：明朝宋应星著，总结了明代农业和手工业生产技术，是</a:t>
            </a:r>
            <a:r>
              <a:rPr lang="en-US" altLang="zh-CN" sz="3600"/>
              <a:t>“</a:t>
            </a:r>
            <a:r>
              <a:rPr lang="zh-CN" altLang="en-US" sz="3600"/>
              <a:t>中国</a:t>
            </a:r>
            <a:r>
              <a:rPr lang="en-US" altLang="zh-CN" sz="3600"/>
              <a:t>17</a:t>
            </a:r>
            <a:r>
              <a:rPr lang="zh-CN" altLang="en-US" sz="3600"/>
              <a:t>世纪的工艺百科全书</a:t>
            </a:r>
            <a:r>
              <a:rPr lang="en-US" altLang="zh-CN" sz="3600"/>
              <a:t>”</a:t>
            </a:r>
            <a:r>
              <a:rPr lang="zh-CN" altLang="en-US" sz="3600"/>
              <a:t>。</a:t>
            </a:r>
            <a:endParaRPr lang="zh-CN" altLang="en-US" sz="3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737360" y="443865"/>
            <a:ext cx="299656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600" b="1"/>
              <a:t>土地制度</a:t>
            </a:r>
            <a:endParaRPr lang="zh-CN" altLang="zh-CN" sz="3600" b="1"/>
          </a:p>
        </p:txBody>
      </p:sp>
      <p:sp>
        <p:nvSpPr>
          <p:cNvPr id="3" name="文本框 2"/>
          <p:cNvSpPr txBox="1"/>
          <p:nvPr/>
        </p:nvSpPr>
        <p:spPr>
          <a:xfrm>
            <a:off x="-33020" y="1432560"/>
            <a:ext cx="1215961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原始社会：氏族公社所有</a:t>
            </a:r>
            <a:endParaRPr lang="zh-CN" altLang="en-US" sz="3600" b="1"/>
          </a:p>
        </p:txBody>
      </p:sp>
      <p:sp>
        <p:nvSpPr>
          <p:cNvPr id="4" name="文本框 3"/>
          <p:cNvSpPr txBox="1"/>
          <p:nvPr/>
        </p:nvSpPr>
        <p:spPr>
          <a:xfrm>
            <a:off x="-17145" y="2385695"/>
            <a:ext cx="1212913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奴隶社会：井田制（土地国有制）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18415" y="3457575"/>
            <a:ext cx="1212913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封建社会：封建土地私有制（商鞅变法）</a:t>
            </a:r>
            <a:endParaRPr lang="zh-CN" altLang="en-US" sz="3600" b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 txBox="1">
            <a:spLocks noGrp="1"/>
          </p:cNvSpPr>
          <p:nvPr>
            <p:ph type="title"/>
          </p:nvPr>
        </p:nvSpPr>
        <p:spPr>
          <a:xfrm>
            <a:off x="4385945" y="75565"/>
            <a:ext cx="2279015" cy="822960"/>
          </a:xfrm>
          <a:noFill/>
        </p:spPr>
        <p:txBody>
          <a:bodyPr wrap="square" rtlCol="0">
            <a:spAutoFit/>
          </a:bodyPr>
          <a:p>
            <a:pPr marL="0" lvl="0" algn="l" defTabSz="914400" eaLnBrk="1" fontAlgn="auto" hangingPunct="1">
              <a:lnSpc>
                <a:spcPct val="100000"/>
              </a:lnSpc>
            </a:pPr>
            <a:r>
              <a:rPr lang="zh-CN" altLang="en-US" sz="4800">
                <a:solidFill>
                  <a:srgbClr val="FF0000"/>
                </a:solidFill>
                <a:latin typeface="+mn-lt"/>
                <a:ea typeface="+mn-ea"/>
                <a:cs typeface="+mn-cs"/>
                <a:sym typeface="+mn-ea"/>
              </a:rPr>
              <a:t>手工业</a:t>
            </a:r>
            <a:endParaRPr lang="zh-CN" altLang="en-US" sz="4800">
              <a:solidFill>
                <a:srgbClr val="FF0000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85900" y="584835"/>
            <a:ext cx="430085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铸造业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34925" y="1080135"/>
            <a:ext cx="12004675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青铜铸造原始社会末期产生，夏朝种类逐渐增多，</a:t>
            </a:r>
            <a:r>
              <a:rPr lang="zh-CN" altLang="en-US" sz="3600">
                <a:solidFill>
                  <a:srgbClr val="FF0000"/>
                </a:solidFill>
              </a:rPr>
              <a:t>商朝是灿烂时期</a:t>
            </a:r>
            <a:r>
              <a:rPr lang="zh-CN" altLang="en-US" sz="3600"/>
              <a:t>，西周种类更加丰富；东汉杜诗发明鼓风冶铁工具水排。代表：</a:t>
            </a:r>
            <a:r>
              <a:rPr lang="zh-CN" altLang="en-US" sz="3600">
                <a:solidFill>
                  <a:srgbClr val="FF0000"/>
                </a:solidFill>
              </a:rPr>
              <a:t>司母戊鼎（世界上现存最大的青铜器）、</a:t>
            </a:r>
            <a:endParaRPr lang="zh-CN" altLang="en-US" sz="3600">
              <a:solidFill>
                <a:srgbClr val="FF0000"/>
              </a:solidFill>
            </a:endParaRPr>
          </a:p>
          <a:p>
            <a:r>
              <a:rPr lang="zh-CN" altLang="en-US" sz="3600">
                <a:solidFill>
                  <a:srgbClr val="FF0000"/>
                </a:solidFill>
              </a:rPr>
              <a:t>     四羊方尊（湖南宁乡出土）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30020" y="3569335"/>
            <a:ext cx="430085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纺织业</a:t>
            </a:r>
            <a:endParaRPr lang="zh-CN" altLang="en-US" sz="3600" b="1"/>
          </a:p>
        </p:txBody>
      </p:sp>
      <p:sp>
        <p:nvSpPr>
          <p:cNvPr id="7" name="文本框 6"/>
          <p:cNvSpPr txBox="1"/>
          <p:nvPr/>
        </p:nvSpPr>
        <p:spPr>
          <a:xfrm>
            <a:off x="1905" y="4133215"/>
            <a:ext cx="12004675" cy="2834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西汉，丝绸之路的开通</a:t>
            </a:r>
            <a:r>
              <a:rPr lang="zh-CN" altLang="en-US" sz="3600"/>
              <a:t>；明清时期，苏州、杭州、南京成为著名的丝织中心，</a:t>
            </a:r>
            <a:r>
              <a:rPr lang="zh-CN" altLang="en-US" sz="3600">
                <a:solidFill>
                  <a:srgbClr val="FF0000"/>
                </a:solidFill>
              </a:rPr>
              <a:t>后期在江南地区的一些手工业部门出现了</a:t>
            </a:r>
            <a:r>
              <a:rPr lang="en-US" altLang="zh-CN" sz="3600">
                <a:solidFill>
                  <a:srgbClr val="FF0000"/>
                </a:solidFill>
              </a:rPr>
              <a:t>“</a:t>
            </a:r>
            <a:r>
              <a:rPr lang="zh-CN" altLang="en-US" sz="3600">
                <a:solidFill>
                  <a:srgbClr val="FF0000"/>
                </a:solidFill>
              </a:rPr>
              <a:t>机户出资、机工出力</a:t>
            </a:r>
            <a:r>
              <a:rPr lang="en-US" altLang="zh-CN" sz="3600">
                <a:solidFill>
                  <a:srgbClr val="FF0000"/>
                </a:solidFill>
              </a:rPr>
              <a:t>”</a:t>
            </a:r>
            <a:r>
              <a:rPr lang="zh-CN" altLang="en-US" sz="3600">
                <a:solidFill>
                  <a:srgbClr val="FF0000"/>
                </a:solidFill>
              </a:rPr>
              <a:t>的资本主义萌芽</a:t>
            </a:r>
            <a:r>
              <a:rPr lang="zh-CN" altLang="en-US" sz="3600"/>
              <a:t>；</a:t>
            </a:r>
            <a:endParaRPr lang="zh-CN" altLang="en-US" sz="3600"/>
          </a:p>
          <a:p>
            <a:r>
              <a:rPr lang="zh-CN" altLang="en-US" sz="3600"/>
              <a:t>棉纺织业宋代从海南岛兴起，</a:t>
            </a:r>
            <a:r>
              <a:rPr lang="zh-CN" altLang="en-US" sz="3600">
                <a:solidFill>
                  <a:srgbClr val="FF0000"/>
                </a:solidFill>
              </a:rPr>
              <a:t>元朝黄道婆推广</a:t>
            </a:r>
            <a:r>
              <a:rPr lang="zh-CN" altLang="en-US" sz="3600"/>
              <a:t>，松江是元、明两代的纺织中心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485900" y="584835"/>
            <a:ext cx="430085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制瓷业</a:t>
            </a:r>
            <a:endParaRPr lang="zh-CN" altLang="en-US" sz="3600" b="1"/>
          </a:p>
        </p:txBody>
      </p:sp>
      <p:sp>
        <p:nvSpPr>
          <p:cNvPr id="6" name="文本框 5"/>
          <p:cNvSpPr txBox="1"/>
          <p:nvPr/>
        </p:nvSpPr>
        <p:spPr>
          <a:xfrm>
            <a:off x="34925" y="1080135"/>
            <a:ext cx="12004675" cy="1737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唐朝：唐三彩、越窑青瓷、邢窑白瓷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北宋：景德镇成为著名的瓷都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明朝：青花瓷</a:t>
            </a:r>
            <a:endParaRPr lang="zh-CN" altLang="en-US" sz="3600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07160" y="3088640"/>
            <a:ext cx="430085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造船业</a:t>
            </a:r>
            <a:endParaRPr lang="zh-CN" altLang="en-US" sz="3600" b="1"/>
          </a:p>
        </p:txBody>
      </p:sp>
      <p:sp>
        <p:nvSpPr>
          <p:cNvPr id="7" name="文本框 6"/>
          <p:cNvSpPr txBox="1"/>
          <p:nvPr/>
        </p:nvSpPr>
        <p:spPr>
          <a:xfrm>
            <a:off x="-20955" y="3652520"/>
            <a:ext cx="12004675" cy="1737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宋朝居当时首位，广州、泉州等地都有发达的造船业；北宋指南针制成并开始用于航海，南宋时广泛应用；</a:t>
            </a:r>
            <a:endParaRPr lang="zh-CN" altLang="en-US" sz="3600"/>
          </a:p>
          <a:p>
            <a:r>
              <a:rPr lang="zh-CN" altLang="en-US" sz="3600"/>
              <a:t>明朝郑和下西洋，规模大、路程远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680845" y="428625"/>
            <a:ext cx="1052258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指南针等四大发明的出现对欧洲社会的发展有何影响？</a:t>
            </a:r>
            <a:endParaRPr lang="zh-CN" altLang="en-US" sz="3200" b="1"/>
          </a:p>
        </p:txBody>
      </p:sp>
      <p:sp>
        <p:nvSpPr>
          <p:cNvPr id="7" name="文本框 6"/>
          <p:cNvSpPr txBox="1"/>
          <p:nvPr/>
        </p:nvSpPr>
        <p:spPr>
          <a:xfrm>
            <a:off x="410845" y="1541145"/>
            <a:ext cx="116205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1</a:t>
            </a:r>
            <a:r>
              <a:rPr lang="zh-CN" altLang="en-US" sz="3600"/>
              <a:t>、指南针用于航海，传播到欧洲，促进了新航路的开辟。</a:t>
            </a:r>
            <a:endParaRPr lang="zh-CN" altLang="en-US" sz="3600"/>
          </a:p>
        </p:txBody>
      </p:sp>
      <p:sp>
        <p:nvSpPr>
          <p:cNvPr id="8" name="文本框 7"/>
          <p:cNvSpPr txBox="1"/>
          <p:nvPr/>
        </p:nvSpPr>
        <p:spPr>
          <a:xfrm>
            <a:off x="446405" y="2285365"/>
            <a:ext cx="11620500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2</a:t>
            </a:r>
            <a:r>
              <a:rPr lang="zh-CN" altLang="en-US" sz="3600"/>
              <a:t>、印刷术和造纸术，传播到欧洲，促进了欧洲思想的解放，推动了文艺复兴的发展。</a:t>
            </a:r>
            <a:endParaRPr lang="zh-CN" altLang="en-US" sz="3600"/>
          </a:p>
        </p:txBody>
      </p:sp>
      <p:sp>
        <p:nvSpPr>
          <p:cNvPr id="9" name="文本框 8"/>
          <p:cNvSpPr txBox="1"/>
          <p:nvPr/>
        </p:nvSpPr>
        <p:spPr>
          <a:xfrm>
            <a:off x="446405" y="3656965"/>
            <a:ext cx="11620500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3</a:t>
            </a:r>
            <a:r>
              <a:rPr lang="zh-CN" altLang="en-US" sz="3600"/>
              <a:t>、火药用于军事，传播到欧洲，有利于欧洲新兴资产阶级战胜封建骑士阶层。</a:t>
            </a:r>
            <a:endParaRPr lang="zh-CN" altLang="en-US" sz="3600"/>
          </a:p>
        </p:txBody>
      </p:sp>
      <p:sp>
        <p:nvSpPr>
          <p:cNvPr id="10" name="文本框 9"/>
          <p:cNvSpPr txBox="1"/>
          <p:nvPr/>
        </p:nvSpPr>
        <p:spPr>
          <a:xfrm>
            <a:off x="446405" y="5462905"/>
            <a:ext cx="116205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/>
              <a:t>促进了欧洲封建社会的解体和资本主义的发展</a:t>
            </a:r>
            <a:endParaRPr lang="zh-CN" altLang="en-US" sz="4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680845" y="428625"/>
            <a:ext cx="1052258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对比新航路的开辟和郑和下西洋主要不同？</a:t>
            </a:r>
            <a:endParaRPr lang="zh-CN" altLang="en-US" sz="3200" b="1"/>
          </a:p>
        </p:txBody>
      </p:sp>
      <p:sp>
        <p:nvSpPr>
          <p:cNvPr id="7" name="文本框 6"/>
          <p:cNvSpPr txBox="1"/>
          <p:nvPr/>
        </p:nvSpPr>
        <p:spPr>
          <a:xfrm>
            <a:off x="410845" y="1541145"/>
            <a:ext cx="11620500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/>
              <a:t>目的和影响不同。</a:t>
            </a:r>
            <a:endParaRPr lang="zh-CN" altLang="en-US" sz="3600"/>
          </a:p>
          <a:p>
            <a:r>
              <a:rPr lang="zh-CN" altLang="en-US" sz="3600"/>
              <a:t>新：获取原料和市场，促进资本主义的发展；</a:t>
            </a:r>
            <a:endParaRPr lang="zh-CN" altLang="en-US" sz="3600"/>
          </a:p>
          <a:p>
            <a:r>
              <a:rPr lang="zh-CN" altLang="en-US" sz="3600"/>
              <a:t>郑：宣扬国威，满足统治者对异域珍宝的需求，加重了明朝的经济负担，封建主义逐渐落后。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403090" y="-9525"/>
            <a:ext cx="1879600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800" b="1">
                <a:solidFill>
                  <a:srgbClr val="FF0000"/>
                </a:solidFill>
              </a:rPr>
              <a:t>商业</a:t>
            </a:r>
            <a:endParaRPr lang="zh-CN" altLang="en-US" sz="48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925" y="653415"/>
            <a:ext cx="12004675" cy="61264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</a:rPr>
              <a:t>秦朝：秦始皇统一货币、度量衡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汉朝：汉武帝收回地方的铸币权和盐铁经营权，统一铸五铢钱；张骞通西域开通了路上丝绸之路，汉武帝以后开通了海上丝绸之路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三国两晋南北朝：躲避战乱，迁往江南，促进了南方地区的开发，为经济中心的南移奠定了基础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唐朝：开放的对外政策，长安是一座国际性的大都市，出现了</a:t>
            </a:r>
            <a:r>
              <a:rPr lang="en-US" altLang="zh-CN" sz="3600">
                <a:solidFill>
                  <a:schemeClr val="tx1"/>
                </a:solidFill>
              </a:rPr>
              <a:t>“</a:t>
            </a:r>
            <a:r>
              <a:rPr lang="zh-CN" altLang="en-US" sz="3600">
                <a:solidFill>
                  <a:schemeClr val="tx1"/>
                </a:solidFill>
              </a:rPr>
              <a:t>贞观之治</a:t>
            </a:r>
            <a:r>
              <a:rPr lang="en-US" altLang="zh-CN" sz="3600">
                <a:solidFill>
                  <a:schemeClr val="tx1"/>
                </a:solidFill>
              </a:rPr>
              <a:t>”“</a:t>
            </a:r>
            <a:r>
              <a:rPr lang="zh-CN" altLang="en-US" sz="3600">
                <a:solidFill>
                  <a:schemeClr val="tx1"/>
                </a:solidFill>
              </a:rPr>
              <a:t>开元盛世</a:t>
            </a:r>
            <a:r>
              <a:rPr lang="en-US" altLang="zh-CN" sz="3600">
                <a:solidFill>
                  <a:schemeClr val="tx1"/>
                </a:solidFill>
              </a:rPr>
              <a:t>”</a:t>
            </a:r>
            <a:r>
              <a:rPr lang="zh-CN" altLang="en-US" sz="3600">
                <a:solidFill>
                  <a:schemeClr val="tx1"/>
                </a:solidFill>
              </a:rPr>
              <a:t>的局面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宋朝：世界上最早的纸币交子，闻名世界的大商港</a:t>
            </a:r>
            <a:r>
              <a:rPr lang="en-US" altLang="zh-CN" sz="3600">
                <a:solidFill>
                  <a:schemeClr val="tx1"/>
                </a:solidFill>
              </a:rPr>
              <a:t>——</a:t>
            </a:r>
            <a:r>
              <a:rPr lang="zh-CN" altLang="en-US" sz="3600">
                <a:solidFill>
                  <a:schemeClr val="tx1"/>
                </a:solidFill>
              </a:rPr>
              <a:t>广州、泉州，设立市舶司管理对外贸易</a:t>
            </a:r>
            <a:endParaRPr lang="zh-CN" altLang="en-US" sz="3600">
              <a:solidFill>
                <a:schemeClr val="tx1"/>
              </a:solidFill>
            </a:endParaRPr>
          </a:p>
          <a:p>
            <a:r>
              <a:rPr lang="zh-CN" altLang="en-US" sz="3600">
                <a:solidFill>
                  <a:schemeClr val="tx1"/>
                </a:solidFill>
              </a:rPr>
              <a:t>元朝：大都既是政治中心，又是闻名世界的商业大都市</a:t>
            </a:r>
            <a:endParaRPr lang="zh-CN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ags/tag1.xml><?xml version="1.0" encoding="utf-8"?>
<p:tagLst xmlns:p="http://schemas.openxmlformats.org/presentationml/2006/main">
  <p:tag name="KSO_WM_TEMPLATE_CATEGORY" val="custom"/>
  <p:tag name="KSO_WM_TEMPLATE_INDEX" val="160020"/>
</p:tagLst>
</file>

<file path=ppt/tags/tag2.xml><?xml version="1.0" encoding="utf-8"?>
<p:tagLst xmlns:p="http://schemas.openxmlformats.org/presentationml/2006/main">
  <p:tag name="KSO_WM_TEMPLATE_CATEGORY" val="custom"/>
  <p:tag name="KSO_WM_TEMPLATE_INDEX" val="160020"/>
</p:tagLst>
</file>

<file path=ppt/tags/tag3.xml><?xml version="1.0" encoding="utf-8"?>
<p:tagLst xmlns:p="http://schemas.openxmlformats.org/presentationml/2006/main">
  <p:tag name="KSO_WM_TEMPLATE_CATEGORY" val="custom"/>
  <p:tag name="KSO_WM_TEMPLATE_INDEX" val="160020"/>
</p:tagLst>
</file>

<file path=ppt/tags/tag4.xml><?xml version="1.0" encoding="utf-8"?>
<p:tagLst xmlns:p="http://schemas.openxmlformats.org/presentationml/2006/main">
  <p:tag name="KSO_WM_TEMPLATE_CATEGORY" val="custom"/>
  <p:tag name="KSO_WM_TEMPLATE_INDEX" val="160020"/>
</p:tagLst>
</file>

<file path=ppt/theme/theme1.xml><?xml version="1.0" encoding="utf-8"?>
<a:theme xmlns:a="http://schemas.openxmlformats.org/drawingml/2006/main" name="Office 主题">
  <a:themeElements>
    <a:clrScheme name="自定义 1">
      <a:dk1>
        <a:srgbClr val="000000"/>
      </a:dk1>
      <a:lt1>
        <a:srgbClr val="FFFFFF"/>
      </a:lt1>
      <a:dk2>
        <a:srgbClr val="4FAD49"/>
      </a:dk2>
      <a:lt2>
        <a:srgbClr val="808080"/>
      </a:lt2>
      <a:accent1>
        <a:srgbClr val="4FA789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黑体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黑体" pitchFamily="49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1375</Words>
  <PresentationFormat>宽屏</PresentationFormat>
  <Paragraphs>105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手工业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2015-05-05T08:02:00Z</dcterms:created>
  <dcterms:modified xsi:type="dcterms:W3CDTF">2016-05-06T10:18:49Z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2052-10.1.0.5603</vt:lpwstr>
  </property>
</Properties>
</file>